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18" r:id="rId2"/>
    <p:sldId id="319" r:id="rId3"/>
    <p:sldId id="320" r:id="rId4"/>
    <p:sldId id="322" r:id="rId5"/>
    <p:sldId id="323" r:id="rId6"/>
    <p:sldId id="324" r:id="rId7"/>
    <p:sldId id="332" r:id="rId8"/>
    <p:sldId id="326" r:id="rId9"/>
    <p:sldId id="325" r:id="rId10"/>
    <p:sldId id="328" r:id="rId11"/>
    <p:sldId id="329" r:id="rId12"/>
    <p:sldId id="333" r:id="rId13"/>
    <p:sldId id="334" r:id="rId14"/>
    <p:sldId id="321" r:id="rId15"/>
    <p:sldId id="327" r:id="rId16"/>
    <p:sldId id="331" r:id="rId17"/>
    <p:sldId id="335" r:id="rId18"/>
    <p:sldId id="336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642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B340-B74E-481C-B6C9-8FCEECA5D29B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38665-971B-45E0-A775-F366FA412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5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3455B-E299-4C10-9549-4DDD2870B329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D7F7F-12E6-4F90-B1BB-8C3DF5F6FA53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6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10DE-7E10-4946-A551-64A10147CF4B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3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7CD9-7EEB-4340-AB0E-C8F90668DBDB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9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13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1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1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13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13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65ED457A-ABC9-4B89-B046-5B6B709B94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1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D0AB1-D987-4EAE-9C2C-900685956E37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9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CCF4-718B-4F03-970A-8B585A35F90D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5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850-7C1C-4535-A284-4B58988E5AF2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9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B1AA-91F2-4C47-A8DD-DB48593A4B48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31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73AD-81B9-426F-A90C-5B2119476C56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3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AEA6-5863-4DA2-BF44-24B374456FD1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3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AC609-15F2-4F95-902D-663DC795CDEB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9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38C6-E504-4369-B6ED-DBFDB1B45962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4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676D2-9A8E-42AB-B511-0DF465C9F984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8267-A91D-4F4E-8942-3B2DC9D3C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5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ejeong@skuniv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065543" y="1928772"/>
            <a:ext cx="4963219" cy="1384995"/>
          </a:xfrm>
          <a:prstGeom prst="rect">
            <a:avLst/>
          </a:prstGeom>
          <a:solidFill>
            <a:srgbClr val="00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FF99"/>
                </a:solidFill>
                <a:latin typeface="+mn-ea"/>
              </a:rPr>
              <a:t>CS1069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Embedded System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6</a:t>
            </a:r>
            <a:r>
              <a:rPr lang="en-US" altLang="ko-KR" sz="2800" baseline="30000" dirty="0" smtClean="0">
                <a:solidFill>
                  <a:schemeClr val="bg1"/>
                </a:solidFill>
                <a:latin typeface="+mn-ea"/>
              </a:rPr>
              <a:t>th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Lecture Note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81160" y="3717031"/>
            <a:ext cx="3731984" cy="923330"/>
          </a:xfrm>
          <a:prstGeom prst="rect">
            <a:avLst/>
          </a:prstGeom>
          <a:solidFill>
            <a:srgbClr val="00990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FF99"/>
                </a:solidFill>
                <a:latin typeface="+mn-ea"/>
              </a:rPr>
              <a:t>Tel     : 9 4 0 – 7 7 6 0</a:t>
            </a:r>
            <a:endParaRPr lang="en-US" altLang="ko-KR" dirty="0">
              <a:solidFill>
                <a:srgbClr val="FFFF99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FFFF99"/>
                </a:solidFill>
                <a:latin typeface="+mn-ea"/>
              </a:rPr>
              <a:t>Office : Room 615, </a:t>
            </a:r>
            <a:r>
              <a:rPr lang="en-US" altLang="ko-KR" dirty="0" err="1">
                <a:solidFill>
                  <a:srgbClr val="FFFF99"/>
                </a:solidFill>
                <a:latin typeface="+mn-ea"/>
              </a:rPr>
              <a:t>Buk-ak</a:t>
            </a:r>
            <a:r>
              <a:rPr lang="en-US" altLang="ko-KR" dirty="0">
                <a:solidFill>
                  <a:srgbClr val="FFFF99"/>
                </a:solidFill>
                <a:latin typeface="+mn-ea"/>
              </a:rPr>
              <a:t> Bldg.</a:t>
            </a:r>
          </a:p>
          <a:p>
            <a:r>
              <a:rPr lang="en-US" altLang="ko-KR" dirty="0">
                <a:solidFill>
                  <a:srgbClr val="FFFF99"/>
                </a:solidFill>
                <a:latin typeface="+mn-ea"/>
              </a:rPr>
              <a:t>E-mail : </a:t>
            </a:r>
            <a:r>
              <a:rPr lang="en-US" altLang="ko-KR" dirty="0">
                <a:solidFill>
                  <a:srgbClr val="FFFF99"/>
                </a:solidFill>
                <a:latin typeface="+mn-ea"/>
                <a:hlinkClick r:id="rId3"/>
              </a:rPr>
              <a:t>tejeong@skuniv.ac.kr</a:t>
            </a:r>
            <a:r>
              <a:rPr lang="en-US" altLang="ko-KR" dirty="0">
                <a:solidFill>
                  <a:srgbClr val="FFFF99"/>
                </a:solidFill>
                <a:latin typeface="+mn-ea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21360" y="1196752"/>
            <a:ext cx="3451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Department of Computer Science</a:t>
            </a:r>
          </a:p>
          <a:p>
            <a:pPr algn="ctr"/>
            <a:r>
              <a:rPr lang="en-US" altLang="ko-KR" sz="1600" dirty="0" err="1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SeoKyeong</a:t>
            </a:r>
            <a:r>
              <a:rPr lang="en-US" altLang="ko-KR" sz="16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latin typeface="나눔명조" pitchFamily="18" charset="-127"/>
                <a:ea typeface="나눔명조" pitchFamily="18" charset="-127"/>
              </a:rPr>
              <a:t> University</a:t>
            </a:r>
            <a:endParaRPr lang="ko-KR" altLang="en-US" sz="1600" dirty="0">
              <a:ln>
                <a:solidFill>
                  <a:schemeClr val="tx1">
                    <a:alpha val="44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94780" y="480711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alpha val="44000"/>
                    </a:schemeClr>
                  </a:solidFill>
                </a:ln>
                <a:solidFill>
                  <a:srgbClr val="009900"/>
                </a:solidFill>
                <a:latin typeface="나눔명조" pitchFamily="18" charset="-127"/>
                <a:ea typeface="나눔명조" pitchFamily="18" charset="-127"/>
              </a:rPr>
              <a:t>Prof. T. E. Jeong</a:t>
            </a:r>
            <a:endParaRPr lang="en-US" altLang="ko-KR" sz="1200" dirty="0">
              <a:ln>
                <a:solidFill>
                  <a:schemeClr val="tx1">
                    <a:alpha val="44000"/>
                  </a:schemeClr>
                </a:solidFill>
              </a:ln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065543" y="3327059"/>
            <a:ext cx="665725" cy="389972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413144" y="3327059"/>
            <a:ext cx="615618" cy="389972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8267-A91D-4F4E-8942-3B2DC9D3C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60723"/>
            <a:ext cx="8772228" cy="5187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32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95370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/*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LiquidCrystal</a:t>
            </a:r>
            <a:r>
              <a:rPr lang="en-US" altLang="ko-KR" sz="1200" dirty="0"/>
              <a:t> Library - Hello World</a:t>
            </a:r>
          </a:p>
          <a:p>
            <a:endParaRPr lang="en-US" altLang="ko-KR" sz="1200" dirty="0"/>
          </a:p>
          <a:p>
            <a:r>
              <a:rPr lang="en-US" altLang="ko-KR" sz="1200" dirty="0"/>
              <a:t> This sketch prints "Hello World!" to the LCD</a:t>
            </a:r>
          </a:p>
          <a:p>
            <a:r>
              <a:rPr lang="en-US" altLang="ko-KR" sz="1200" dirty="0"/>
              <a:t> and shows the time.</a:t>
            </a:r>
          </a:p>
          <a:p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The circuit:</a:t>
            </a:r>
          </a:p>
          <a:p>
            <a:r>
              <a:rPr lang="en-US" altLang="ko-KR" sz="1200" dirty="0"/>
              <a:t> * LCD RS pin to digital pin 12</a:t>
            </a:r>
          </a:p>
          <a:p>
            <a:r>
              <a:rPr lang="en-US" altLang="ko-KR" sz="1200" dirty="0"/>
              <a:t> * LCD Enable pin to digital pin 11</a:t>
            </a:r>
          </a:p>
          <a:p>
            <a:r>
              <a:rPr lang="en-US" altLang="ko-KR" sz="1200" dirty="0"/>
              <a:t> * LCD D4 pin to digital pin 5</a:t>
            </a:r>
          </a:p>
          <a:p>
            <a:r>
              <a:rPr lang="en-US" altLang="ko-KR" sz="1200" dirty="0"/>
              <a:t> * LCD D5 pin to digital pin 4</a:t>
            </a:r>
          </a:p>
          <a:p>
            <a:r>
              <a:rPr lang="en-US" altLang="ko-KR" sz="1200" dirty="0"/>
              <a:t> * LCD D6 pin to digital pin 3</a:t>
            </a:r>
          </a:p>
          <a:p>
            <a:r>
              <a:rPr lang="en-US" altLang="ko-KR" sz="1200" dirty="0"/>
              <a:t> * LCD D7 pin to digital pin 2</a:t>
            </a:r>
          </a:p>
          <a:p>
            <a:r>
              <a:rPr lang="en-US" altLang="ko-KR" sz="1200" dirty="0"/>
              <a:t> * 10K resistor:</a:t>
            </a:r>
          </a:p>
          <a:p>
            <a:r>
              <a:rPr lang="en-US" altLang="ko-KR" sz="1200" dirty="0"/>
              <a:t> * ends to +5V and ground</a:t>
            </a:r>
          </a:p>
          <a:p>
            <a:r>
              <a:rPr lang="en-US" altLang="ko-KR" sz="1200" dirty="0"/>
              <a:t> * wiper to LCD VO pin (pin 3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*/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4139952" y="495370"/>
            <a:ext cx="49320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r>
              <a:rPr lang="en-US" altLang="ko-KR" sz="1200" dirty="0"/>
              <a:t>// include the library code:</a:t>
            </a:r>
          </a:p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LiquidCrystal.h</a:t>
            </a:r>
            <a:r>
              <a:rPr lang="en-US" altLang="ko-KR" sz="1200" dirty="0"/>
              <a:t>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// initialize the library with the numbers of the interface pins</a:t>
            </a:r>
          </a:p>
          <a:p>
            <a:r>
              <a:rPr lang="en-US" altLang="ko-KR" sz="1200" dirty="0" err="1"/>
              <a:t>LiquidCrystal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lcd</a:t>
            </a:r>
            <a:r>
              <a:rPr lang="en-US" altLang="ko-KR" sz="1200" dirty="0"/>
              <a:t>(12, 11, 5, 4, 3, 2);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void setup() 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// set up the LCD's number of columns and rows: 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lcd.begin</a:t>
            </a:r>
            <a:r>
              <a:rPr lang="en-US" altLang="ko-KR" sz="1200" dirty="0"/>
              <a:t>(8, 2);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/>
              <a:t>void loop() 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lcd.setCursor</a:t>
            </a:r>
            <a:r>
              <a:rPr lang="en-US" altLang="ko-KR" sz="1200" dirty="0"/>
              <a:t>(0, 0); </a:t>
            </a:r>
          </a:p>
          <a:p>
            <a:r>
              <a:rPr lang="en-US" altLang="ko-KR" sz="1200" dirty="0"/>
              <a:t>  </a:t>
            </a:r>
          </a:p>
          <a:p>
            <a:r>
              <a:rPr lang="en-US" altLang="ko-KR" sz="1200" dirty="0"/>
              <a:t>  // Print a message to the LCD.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lcd.print</a:t>
            </a:r>
            <a:r>
              <a:rPr lang="en-US" altLang="ko-KR" sz="1200" dirty="0"/>
              <a:t>("hello, w");</a:t>
            </a:r>
          </a:p>
          <a:p>
            <a:r>
              <a:rPr lang="en-US" altLang="ko-KR" sz="1200" dirty="0"/>
              <a:t>  </a:t>
            </a:r>
          </a:p>
          <a:p>
            <a:r>
              <a:rPr lang="en-US" altLang="ko-KR" sz="1200" dirty="0"/>
              <a:t>  // set the cursor to column 0, line 1</a:t>
            </a:r>
          </a:p>
          <a:p>
            <a:r>
              <a:rPr lang="en-US" altLang="ko-KR" sz="1200" dirty="0"/>
              <a:t>  // (note: line 1 is the second row, since counting begins with 0):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lcd.setCursor</a:t>
            </a:r>
            <a:r>
              <a:rPr lang="en-US" altLang="ko-KR" sz="1200" dirty="0"/>
              <a:t>(0, 1); 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lcd.print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orld</a:t>
            </a:r>
            <a:r>
              <a:rPr lang="en-US" altLang="ko-KR" sz="1200" dirty="0"/>
              <a:t>!");</a:t>
            </a:r>
          </a:p>
          <a:p>
            <a:r>
              <a:rPr lang="en-US" altLang="ko-KR" sz="1200" dirty="0"/>
              <a:t>  </a:t>
            </a:r>
          </a:p>
          <a:p>
            <a:r>
              <a:rPr lang="en-US" altLang="ko-KR" sz="1200" dirty="0"/>
              <a:t>  delay(1000);</a:t>
            </a:r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7071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67544" y="0"/>
            <a:ext cx="7452320" cy="6858000"/>
            <a:chOff x="467544" y="0"/>
            <a:chExt cx="7452320" cy="685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0"/>
              <a:ext cx="7452320" cy="512099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120993"/>
              <a:ext cx="7452320" cy="1737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56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6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C5CFF-B4D7-476C-8349-BF641BC33027}" type="slidenum">
              <a:rPr lang="ko-KR" altLang="en-US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1064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0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1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6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2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패러럴 </a:t>
            </a:r>
            <a:r>
              <a:rPr lang="en-US" altLang="ko-KR" sz="2800" b="1" smtClean="0">
                <a:latin typeface="+mn-ea"/>
                <a:ea typeface="+mn-ea"/>
              </a:rPr>
              <a:t>LCD </a:t>
            </a:r>
            <a:r>
              <a:rPr lang="ko-KR" altLang="en-US" sz="2800" b="1" smtClean="0">
                <a:latin typeface="+mn-ea"/>
                <a:ea typeface="+mn-ea"/>
              </a:rPr>
              <a:t>디스플레이 </a:t>
            </a:r>
            <a:r>
              <a:rPr lang="en-US" altLang="ko-KR" sz="2800" b="1" smtClean="0">
                <a:latin typeface="+mn-ea"/>
                <a:ea typeface="+mn-ea"/>
              </a:rPr>
              <a:t>– 8bit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065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패러럴 </a:t>
            </a:r>
            <a:r>
              <a:rPr kumimoji="0" lang="en-US" altLang="ko-KR" sz="2100" b="1" smtClean="0">
                <a:latin typeface="+mn-ea"/>
                <a:ea typeface="+mn-ea"/>
              </a:rPr>
              <a:t>LCD </a:t>
            </a:r>
            <a:r>
              <a:rPr kumimoji="0" lang="ko-KR" altLang="en-US" sz="2100" b="1" smtClean="0">
                <a:latin typeface="+mn-ea"/>
                <a:ea typeface="+mn-ea"/>
              </a:rPr>
              <a:t>디스플레이 </a:t>
            </a:r>
            <a:r>
              <a:rPr kumimoji="0" lang="en-US" altLang="ko-KR" sz="2100" b="1" smtClean="0">
                <a:latin typeface="+mn-ea"/>
                <a:ea typeface="+mn-ea"/>
              </a:rPr>
              <a:t>– 8bit</a:t>
            </a:r>
          </a:p>
          <a:p>
            <a:pPr>
              <a:defRPr/>
            </a:pPr>
            <a:r>
              <a:rPr kumimoji="0" lang="ko-KR" altLang="en-US" sz="2100" b="1" smtClean="0">
                <a:latin typeface="+mj-ea"/>
                <a:ea typeface="+mj-ea"/>
              </a:rPr>
              <a:t>   □ 데이터를 송신하는데 </a:t>
            </a:r>
            <a:r>
              <a:rPr kumimoji="0" lang="en-US" altLang="ko-KR" sz="2100" b="1" smtClean="0">
                <a:latin typeface="+mj-ea"/>
                <a:ea typeface="+mj-ea"/>
              </a:rPr>
              <a:t>8</a:t>
            </a:r>
            <a:r>
              <a:rPr kumimoji="0" lang="ko-KR" altLang="en-US" sz="2100" b="1" smtClean="0">
                <a:latin typeface="+mj-ea"/>
                <a:ea typeface="+mj-ea"/>
              </a:rPr>
              <a:t>개의 데이터 선이</a:t>
            </a:r>
            <a:r>
              <a:rPr kumimoji="0" lang="en-US" altLang="ko-KR" sz="2100" b="1" smtClean="0">
                <a:latin typeface="+mj-ea"/>
                <a:ea typeface="+mj-ea"/>
              </a:rPr>
              <a:t> </a:t>
            </a:r>
            <a:r>
              <a:rPr kumimoji="0" lang="ko-KR" altLang="en-US" sz="2100" b="1" smtClean="0">
                <a:latin typeface="+mj-ea"/>
                <a:ea typeface="+mj-ea"/>
              </a:rPr>
              <a:t>필요함</a:t>
            </a:r>
            <a:endParaRPr kumimoji="0" lang="en-US" altLang="ko-KR" sz="2100" b="1" smtClean="0">
              <a:latin typeface="+mj-ea"/>
              <a:ea typeface="+mj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데이터 핀 이외에도 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en-US" altLang="ko-KR" sz="2100" b="1">
                <a:latin typeface="+mn-ea"/>
                <a:ea typeface="+mn-ea"/>
              </a:rPr>
              <a:t> </a:t>
            </a:r>
            <a:r>
              <a:rPr kumimoji="0" lang="en-US" altLang="ko-KR" sz="2100" b="1" smtClean="0">
                <a:latin typeface="+mn-ea"/>
                <a:ea typeface="+mn-ea"/>
              </a:rPr>
              <a:t>      </a:t>
            </a:r>
            <a:r>
              <a:rPr lang="en-US" altLang="ko-KR" sz="2100" b="1">
                <a:latin typeface="+mn-ea"/>
                <a:ea typeface="+mn-ea"/>
              </a:rPr>
              <a:t>RS(Register Select</a:t>
            </a:r>
            <a:r>
              <a:rPr lang="en-US" altLang="ko-KR" sz="2100" b="1" smtClean="0">
                <a:latin typeface="+mn-ea"/>
                <a:ea typeface="+mn-ea"/>
              </a:rPr>
              <a:t>), </a:t>
            </a:r>
            <a:r>
              <a:rPr lang="en-US" altLang="ko-KR" sz="2100" b="1">
                <a:latin typeface="+mn-ea"/>
                <a:ea typeface="+mn-ea"/>
              </a:rPr>
              <a:t>R/W(Read/Write</a:t>
            </a:r>
            <a:r>
              <a:rPr lang="en-US" altLang="ko-KR" sz="2100" b="1" smtClean="0">
                <a:latin typeface="+mn-ea"/>
                <a:ea typeface="+mn-ea"/>
              </a:rPr>
              <a:t>), Enable </a:t>
            </a:r>
            <a:r>
              <a:rPr lang="ko-KR" altLang="en-US" sz="2100" b="1" smtClean="0">
                <a:latin typeface="+mn-ea"/>
                <a:ea typeface="+mn-ea"/>
              </a:rPr>
              <a:t>등의 제어  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>
                <a:latin typeface="+mn-ea"/>
                <a:ea typeface="+mn-ea"/>
              </a:rPr>
              <a:t> </a:t>
            </a:r>
            <a:r>
              <a:rPr lang="en-US" altLang="ko-KR" sz="2100" b="1" smtClean="0">
                <a:latin typeface="+mn-ea"/>
                <a:ea typeface="+mn-ea"/>
              </a:rPr>
              <a:t>      </a:t>
            </a:r>
            <a:r>
              <a:rPr lang="ko-KR" altLang="en-US" sz="2100" b="1" smtClean="0">
                <a:latin typeface="+mn-ea"/>
                <a:ea typeface="+mn-ea"/>
              </a:rPr>
              <a:t>핀이 추가로 필요</a:t>
            </a:r>
            <a:endParaRPr lang="ko-KR" altLang="en-US" sz="2100" b="1">
              <a:latin typeface="+mn-ea"/>
              <a:ea typeface="+mn-ea"/>
            </a:endParaRPr>
          </a:p>
        </p:txBody>
      </p:sp>
      <p:sp>
        <p:nvSpPr>
          <p:cNvPr id="1065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653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06539" name="_x254812176" descr="EMB000015bc08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781300"/>
            <a:ext cx="538321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82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9820"/>
            <a:ext cx="7844431" cy="52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9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4572000" cy="59400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DI = 12;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RW = 11;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DB[] = {3, 4, 5, 6, 7, 8, 9, 10};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Enable = 2;</a:t>
            </a:r>
          </a:p>
          <a:p>
            <a:endParaRPr lang="en-US" altLang="ko-KR" sz="1000" dirty="0"/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LcdCommandWrite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value) {</a:t>
            </a:r>
          </a:p>
          <a:p>
            <a:r>
              <a:rPr lang="en-US" altLang="ko-KR" sz="1000" dirty="0"/>
              <a:t> // poll all the pins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 = 0;</a:t>
            </a:r>
          </a:p>
          <a:p>
            <a:r>
              <a:rPr lang="en-US" altLang="ko-KR" sz="1000" dirty="0"/>
              <a:t> for (i=DB[0]; i &lt;= DI; i++) {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i,value</a:t>
            </a:r>
            <a:r>
              <a:rPr lang="en-US" altLang="ko-KR" sz="1000" dirty="0"/>
              <a:t> &amp; 01);</a:t>
            </a:r>
          </a:p>
          <a:p>
            <a:r>
              <a:rPr lang="en-US" altLang="ko-KR" sz="1000" dirty="0"/>
              <a:t>   value &gt;&gt;= 1;</a:t>
            </a:r>
          </a:p>
          <a:p>
            <a:r>
              <a:rPr lang="en-US" altLang="ko-KR" sz="1000" dirty="0"/>
              <a:t> }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Enable,LOW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delayMicroseconds</a:t>
            </a:r>
            <a:r>
              <a:rPr lang="en-US" altLang="ko-KR" sz="1000" dirty="0"/>
              <a:t>(1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 smtClean="0"/>
              <a:t> // send a pulse to enable</a:t>
            </a:r>
          </a:p>
          <a:p>
            <a:r>
              <a:rPr lang="en-US" altLang="ko-KR" sz="1000" dirty="0" smtClean="0"/>
              <a:t>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Enable,HIGH</a:t>
            </a:r>
            <a:r>
              <a:rPr lang="en-US" altLang="ko-KR" sz="1000" dirty="0" smtClean="0"/>
              <a:t>);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delayMicroseconds</a:t>
            </a:r>
            <a:r>
              <a:rPr lang="en-US" altLang="ko-KR" sz="1000" dirty="0"/>
              <a:t>(1);  </a:t>
            </a:r>
            <a:r>
              <a:rPr lang="en-US" altLang="ko-KR" sz="1000" dirty="0" smtClean="0"/>
              <a:t>	// </a:t>
            </a:r>
            <a:r>
              <a:rPr lang="en-US" altLang="ko-KR" sz="1000" dirty="0"/>
              <a:t>pause 1 </a:t>
            </a:r>
            <a:r>
              <a:rPr lang="en-US" altLang="ko-KR" sz="1000" dirty="0" err="1"/>
              <a:t>ms</a:t>
            </a:r>
            <a:r>
              <a:rPr lang="en-US" altLang="ko-KR" sz="1000" dirty="0"/>
              <a:t> according to datasheet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Enable,LOW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delayMicroseconds</a:t>
            </a:r>
            <a:r>
              <a:rPr lang="en-US" altLang="ko-KR" sz="1000" dirty="0"/>
              <a:t>(1);  </a:t>
            </a:r>
            <a:r>
              <a:rPr lang="en-US" altLang="ko-KR" sz="1000" dirty="0" smtClean="0"/>
              <a:t>	// </a:t>
            </a:r>
            <a:r>
              <a:rPr lang="en-US" altLang="ko-KR" sz="1000" dirty="0"/>
              <a:t>pause 1 </a:t>
            </a:r>
            <a:r>
              <a:rPr lang="en-US" altLang="ko-KR" sz="1000" dirty="0" err="1"/>
              <a:t>ms</a:t>
            </a:r>
            <a:r>
              <a:rPr lang="en-US" altLang="ko-KR" sz="1000" dirty="0"/>
              <a:t> according to datasheet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LcdDataWrite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value) {</a:t>
            </a:r>
          </a:p>
          <a:p>
            <a:r>
              <a:rPr lang="en-US" altLang="ko-KR" sz="1000" dirty="0"/>
              <a:t> // poll all the pins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 = 0;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(DI, HIGH);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(RW, LOW);</a:t>
            </a:r>
          </a:p>
          <a:p>
            <a:r>
              <a:rPr lang="en-US" altLang="ko-KR" sz="1000" dirty="0"/>
              <a:t> for (i=DB[0]; i &lt;= DB[7]; i++) {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i,value</a:t>
            </a:r>
            <a:r>
              <a:rPr lang="en-US" altLang="ko-KR" sz="1000" dirty="0"/>
              <a:t> &amp; 01);</a:t>
            </a:r>
          </a:p>
          <a:p>
            <a:r>
              <a:rPr lang="en-US" altLang="ko-KR" sz="1000" dirty="0"/>
              <a:t>   value &gt;&gt;= 1;</a:t>
            </a:r>
          </a:p>
          <a:p>
            <a:r>
              <a:rPr lang="en-US" altLang="ko-KR" sz="1000" dirty="0"/>
              <a:t> }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Enable,LOW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delayMicroseconds</a:t>
            </a:r>
            <a:r>
              <a:rPr lang="en-US" altLang="ko-KR" sz="1000" dirty="0"/>
              <a:t>(1);</a:t>
            </a:r>
          </a:p>
          <a:p>
            <a:r>
              <a:rPr lang="en-US" altLang="ko-KR" sz="1000" dirty="0"/>
              <a:t> // send a pulse to enable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Enable,HIGH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delayMicroseconds</a:t>
            </a:r>
            <a:r>
              <a:rPr lang="en-US" altLang="ko-KR" sz="1000" dirty="0"/>
              <a:t>(1);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digitalWrite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Enable,LOW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delayMicroseconds</a:t>
            </a:r>
            <a:r>
              <a:rPr lang="en-US" altLang="ko-KR" sz="1000" dirty="0"/>
              <a:t>(1);  // pause 1 </a:t>
            </a:r>
            <a:r>
              <a:rPr lang="en-US" altLang="ko-KR" sz="1000" dirty="0" err="1"/>
              <a:t>ms</a:t>
            </a:r>
            <a:r>
              <a:rPr lang="en-US" altLang="ko-KR" sz="1000" dirty="0"/>
              <a:t> according to datasheet</a:t>
            </a:r>
          </a:p>
          <a:p>
            <a:r>
              <a:rPr lang="en-US" altLang="ko-KR" sz="10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72000" y="-18281"/>
            <a:ext cx="4572000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void </a:t>
            </a:r>
            <a:r>
              <a:rPr lang="en-US" altLang="ko-KR" sz="1000" dirty="0" err="1"/>
              <a:t>initLCD</a:t>
            </a:r>
            <a:r>
              <a:rPr lang="en-US" altLang="ko-KR" sz="1000" dirty="0"/>
              <a:t>() {</a:t>
            </a:r>
          </a:p>
          <a:p>
            <a:r>
              <a:rPr lang="en-US" altLang="ko-KR" sz="1000" dirty="0"/>
              <a:t> delay(100);</a:t>
            </a:r>
          </a:p>
          <a:p>
            <a:r>
              <a:rPr lang="en-US" altLang="ko-KR" sz="1000" dirty="0"/>
              <a:t> // </a:t>
            </a:r>
            <a:r>
              <a:rPr lang="en-US" altLang="ko-KR" sz="1000" dirty="0" err="1"/>
              <a:t>initiatize</a:t>
            </a:r>
            <a:r>
              <a:rPr lang="en-US" altLang="ko-KR" sz="1000" dirty="0"/>
              <a:t> </a:t>
            </a:r>
            <a:r>
              <a:rPr lang="en-US" altLang="ko-KR" sz="1000" dirty="0" err="1"/>
              <a:t>lcd</a:t>
            </a:r>
            <a:r>
              <a:rPr lang="en-US" altLang="ko-KR" sz="1000" dirty="0"/>
              <a:t> after a short </a:t>
            </a:r>
            <a:r>
              <a:rPr lang="en-US" altLang="ko-KR" sz="1000" dirty="0" smtClean="0"/>
              <a:t>pause </a:t>
            </a:r>
            <a:r>
              <a:rPr lang="en-US" altLang="ko-KR" sz="1000" dirty="0"/>
              <a:t>needed by the LCDs controller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LcdCommandWrite</a:t>
            </a:r>
            <a:r>
              <a:rPr lang="en-US" altLang="ko-KR" sz="1000" dirty="0"/>
              <a:t>(0x3A);  // function </a:t>
            </a:r>
            <a:r>
              <a:rPr lang="en-US" altLang="ko-KR" sz="1000" dirty="0" smtClean="0"/>
              <a:t>set: 8-bit </a:t>
            </a:r>
            <a:r>
              <a:rPr lang="en-US" altLang="ko-KR" sz="1000" dirty="0"/>
              <a:t>interface, 2 display lines, </a:t>
            </a:r>
            <a:r>
              <a:rPr lang="en-US" altLang="ko-KR" sz="1000" dirty="0" smtClean="0"/>
              <a:t> 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                             // display </a:t>
            </a:r>
            <a:r>
              <a:rPr lang="en-US" altLang="ko-KR" sz="1000" dirty="0"/>
              <a:t>ON</a:t>
            </a:r>
          </a:p>
          <a:p>
            <a:r>
              <a:rPr lang="en-US" altLang="ko-KR" sz="1000" dirty="0"/>
              <a:t> delay(10);                     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LcdCommandWrite</a:t>
            </a:r>
            <a:r>
              <a:rPr lang="en-US" altLang="ko-KR" sz="1000" dirty="0"/>
              <a:t>(0x0E);  // display control</a:t>
            </a:r>
            <a:r>
              <a:rPr lang="en-US" altLang="ko-KR" sz="1000" dirty="0" smtClean="0"/>
              <a:t>: </a:t>
            </a:r>
            <a:r>
              <a:rPr lang="en-US" altLang="ko-KR" sz="1000" dirty="0"/>
              <a:t>turn display on, cursor on, no blinking</a:t>
            </a:r>
          </a:p>
          <a:p>
            <a:r>
              <a:rPr lang="en-US" altLang="ko-KR" sz="1000" dirty="0"/>
              <a:t> delay(10);                     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LcdCommandWrite</a:t>
            </a:r>
            <a:r>
              <a:rPr lang="en-US" altLang="ko-KR" sz="1000" dirty="0"/>
              <a:t>(0x01);  // clear display, set cursor position to zero </a:t>
            </a:r>
          </a:p>
          <a:p>
            <a:r>
              <a:rPr lang="en-US" altLang="ko-KR" sz="1000" dirty="0"/>
              <a:t> delay(10);                     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LcdCommandWrite</a:t>
            </a:r>
            <a:r>
              <a:rPr lang="en-US" altLang="ko-KR" sz="1000" dirty="0"/>
              <a:t>(0x06);  // entry mode set</a:t>
            </a:r>
            <a:r>
              <a:rPr lang="en-US" altLang="ko-KR" sz="1000" dirty="0" smtClean="0"/>
              <a:t>: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                             // </a:t>
            </a:r>
            <a:r>
              <a:rPr lang="en-US" altLang="ko-KR" sz="1000" dirty="0"/>
              <a:t>increment automatically, no display shift</a:t>
            </a:r>
          </a:p>
          <a:p>
            <a:r>
              <a:rPr lang="en-US" altLang="ko-KR" sz="1000" dirty="0"/>
              <a:t> delay(10);                     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this is the function used to send data to </a:t>
            </a:r>
            <a:r>
              <a:rPr lang="en-US" altLang="ko-KR" sz="1000" dirty="0" smtClean="0"/>
              <a:t>the </a:t>
            </a:r>
            <a:r>
              <a:rPr lang="en-US" altLang="ko-KR" sz="1000" dirty="0"/>
              <a:t>LCD screen in the proper </a:t>
            </a:r>
            <a:endParaRPr lang="en-US" altLang="ko-KR" sz="1000" dirty="0" smtClean="0"/>
          </a:p>
          <a:p>
            <a:r>
              <a:rPr lang="en-US" altLang="ko-KR" sz="1000" dirty="0" smtClean="0"/>
              <a:t>// format</a:t>
            </a:r>
            <a:r>
              <a:rPr lang="en-US" altLang="ko-KR" sz="1000" dirty="0"/>
              <a:t>, the others </a:t>
            </a:r>
            <a:r>
              <a:rPr lang="en-US" altLang="ko-KR" sz="1000" dirty="0" smtClean="0"/>
              <a:t>are working </a:t>
            </a:r>
            <a:r>
              <a:rPr lang="en-US" altLang="ko-KR" sz="1000" dirty="0"/>
              <a:t>at lower level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printLCD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char *s) 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count = 0;</a:t>
            </a:r>
          </a:p>
          <a:p>
            <a:r>
              <a:rPr lang="en-US" altLang="ko-KR" sz="1000" dirty="0"/>
              <a:t>  while (*s) {</a:t>
            </a:r>
          </a:p>
          <a:p>
            <a:r>
              <a:rPr lang="en-US" altLang="ko-KR" sz="1000" dirty="0"/>
              <a:t>    if(count==8) {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LcdCommandWrite</a:t>
            </a:r>
            <a:r>
              <a:rPr lang="en-US" altLang="ko-KR" sz="1000" dirty="0"/>
              <a:t>(0xC0);  // jump to the second part of the display:</a:t>
            </a:r>
          </a:p>
          <a:p>
            <a:r>
              <a:rPr lang="en-US" altLang="ko-KR" sz="1000" dirty="0"/>
              <a:t>      delay(5); </a:t>
            </a:r>
            <a:r>
              <a:rPr lang="en-US" altLang="ko-KR" sz="1000" dirty="0" smtClean="0"/>
              <a:t>}</a:t>
            </a:r>
            <a:endParaRPr lang="en-US" altLang="ko-KR" sz="1000" dirty="0"/>
          </a:p>
          <a:p>
            <a:r>
              <a:rPr lang="en-US" altLang="ko-KR" sz="1000" dirty="0"/>
              <a:t>    if(count&gt;=16) {</a:t>
            </a:r>
          </a:p>
          <a:p>
            <a:r>
              <a:rPr lang="en-US" altLang="ko-KR" sz="1000" dirty="0"/>
              <a:t>      break</a:t>
            </a:r>
            <a:r>
              <a:rPr lang="en-US" altLang="ko-KR" sz="1000" dirty="0" smtClean="0"/>
              <a:t>; }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LcdDataWrite</a:t>
            </a:r>
            <a:r>
              <a:rPr lang="en-US" altLang="ko-KR" sz="1000" dirty="0"/>
              <a:t>(*s++);</a:t>
            </a:r>
          </a:p>
          <a:p>
            <a:r>
              <a:rPr lang="en-US" altLang="ko-KR" sz="1000" dirty="0"/>
              <a:t>    count </a:t>
            </a:r>
            <a:r>
              <a:rPr lang="en-US" altLang="ko-KR" sz="1000" dirty="0" smtClean="0"/>
              <a:t>++; </a:t>
            </a:r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void setup () 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 = 0;</a:t>
            </a:r>
          </a:p>
          <a:p>
            <a:r>
              <a:rPr lang="en-US" altLang="ko-KR" sz="1000" dirty="0"/>
              <a:t> for (i=Enable; i &lt;= DI; i++) {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pinMode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i,OUTPUT</a:t>
            </a:r>
            <a:r>
              <a:rPr lang="en-US" altLang="ko-KR" sz="1000" dirty="0" smtClean="0"/>
              <a:t>); }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err="1"/>
              <a:t>initLCD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void loop () 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LcdCommandWrite</a:t>
            </a:r>
            <a:r>
              <a:rPr lang="en-US" altLang="ko-KR" sz="1000" dirty="0"/>
              <a:t>(0x02);  // set cursor position to zero </a:t>
            </a:r>
          </a:p>
          <a:p>
            <a:r>
              <a:rPr lang="en-US" altLang="ko-KR" sz="1000" dirty="0"/>
              <a:t>  delay(10);                    </a:t>
            </a:r>
          </a:p>
          <a:p>
            <a:r>
              <a:rPr lang="en-US" altLang="ko-KR" sz="1000" dirty="0" smtClean="0"/>
              <a:t>  </a:t>
            </a:r>
            <a:r>
              <a:rPr lang="en-US" altLang="ko-KR" sz="1000" dirty="0" err="1" smtClean="0"/>
              <a:t>printLCD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Hellow</a:t>
            </a:r>
            <a:r>
              <a:rPr lang="en-US" altLang="ko-KR" sz="1000" dirty="0"/>
              <a:t> World</a:t>
            </a:r>
            <a:r>
              <a:rPr lang="en-US" altLang="ko-KR" sz="1000" dirty="0" smtClean="0"/>
              <a:t>!");</a:t>
            </a:r>
            <a:r>
              <a:rPr lang="en-US" altLang="ko-KR" sz="1000" dirty="0"/>
              <a:t> // Write the welcome </a:t>
            </a:r>
            <a:r>
              <a:rPr lang="en-US" altLang="ko-KR" sz="1000" dirty="0" smtClean="0"/>
              <a:t>message</a:t>
            </a:r>
            <a:endParaRPr lang="en-US" altLang="ko-KR" sz="1000" dirty="0"/>
          </a:p>
          <a:p>
            <a:r>
              <a:rPr lang="en-US" altLang="ko-KR" sz="1000" dirty="0"/>
              <a:t>  delay(500);</a:t>
            </a:r>
          </a:p>
          <a:p>
            <a:r>
              <a:rPr lang="en-US" altLang="ko-KR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94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6" y="217652"/>
            <a:ext cx="9144000" cy="16271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5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75656" y="980728"/>
            <a:ext cx="633670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Homework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Serial LCD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Parallel LCD</a:t>
            </a:r>
            <a:r>
              <a:rPr lang="ko-KR" altLang="en-US" dirty="0" smtClean="0"/>
              <a:t>에 자신의 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오른 쪽에서 왼쪽으로 흐르면서 연속적으로 </a:t>
            </a:r>
            <a:r>
              <a:rPr lang="en-US" altLang="ko-KR" dirty="0" smtClean="0"/>
              <a:t>display </a:t>
            </a:r>
            <a:r>
              <a:rPr lang="ko-KR" altLang="en-US" dirty="0" smtClean="0"/>
              <a:t>되도록 만드시오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en-US" altLang="ko-KR" dirty="0" smtClean="0"/>
              <a:t>Parallel LCD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4bit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8bit </a:t>
            </a:r>
            <a:r>
              <a:rPr lang="ko-KR" altLang="en-US" dirty="0" smtClean="0"/>
              <a:t>중 하나를 선택해서 할 것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dirty="0" smtClean="0"/>
              <a:t>옥외에 설치된 전광판에 전화번호가 오른 쪽에서 왼쪽으로 흐르며 </a:t>
            </a:r>
            <a:r>
              <a:rPr lang="en-US" altLang="ko-KR" dirty="0" smtClean="0"/>
              <a:t>display </a:t>
            </a:r>
            <a:r>
              <a:rPr lang="ko-KR" altLang="en-US" dirty="0" smtClean="0"/>
              <a:t>되는 광고를 본적이 있을 것 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그것처럼 할 것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72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FF852B-D049-492B-8EB9-C3B6A8597AE3}" type="slidenum">
              <a:rPr lang="ko-KR" altLang="en-US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313" y="3111500"/>
            <a:ext cx="813593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4000" b="1">
                <a:latin typeface="+mn-ea"/>
                <a:ea typeface="+mn-ea"/>
              </a:rPr>
              <a:t>LCD(Liquid Crystal Display)</a:t>
            </a:r>
            <a:endParaRPr lang="ko-KR" altLang="en-US" sz="40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38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8DE087-6EE7-4936-9BE7-C0F89226B2CE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10547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7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7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8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8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4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5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50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502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50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50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50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5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smtClean="0">
                <a:latin typeface="+mn-ea"/>
                <a:ea typeface="+mn-ea"/>
              </a:rPr>
              <a:t>LCD(Liquid Crystal Display)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0550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손목시계</a:t>
            </a:r>
            <a:r>
              <a:rPr kumimoji="0" lang="en-US" altLang="ko-KR" sz="2100" b="1" smtClean="0">
                <a:latin typeface="+mn-ea"/>
                <a:ea typeface="+mn-ea"/>
              </a:rPr>
              <a:t>, TV, </a:t>
            </a:r>
            <a:r>
              <a:rPr kumimoji="0" lang="ko-KR" altLang="en-US" sz="2100" b="1" smtClean="0">
                <a:latin typeface="+mn-ea"/>
                <a:ea typeface="+mn-ea"/>
              </a:rPr>
              <a:t>핸드폰 등 우리 생활의 많은 부분에서 사용 됨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그래픽 </a:t>
            </a:r>
            <a:r>
              <a:rPr kumimoji="0" lang="en-US" altLang="ko-KR" sz="2100" b="1" smtClean="0">
                <a:latin typeface="+mn-ea"/>
                <a:ea typeface="+mn-ea"/>
              </a:rPr>
              <a:t>LCD, TFT LCD, Character LCD </a:t>
            </a:r>
            <a:r>
              <a:rPr kumimoji="0" lang="ko-KR" altLang="en-US" sz="2100" b="1" smtClean="0">
                <a:latin typeface="+mn-ea"/>
                <a:ea typeface="+mn-ea"/>
              </a:rPr>
              <a:t>등 종류가 다양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j-ea"/>
                <a:ea typeface="+mj-ea"/>
              </a:rPr>
              <a:t>□ 아두이노 </a:t>
            </a:r>
            <a:r>
              <a:rPr kumimoji="0" lang="en-US" altLang="ko-KR" sz="2100" b="1" smtClean="0">
                <a:latin typeface="+mj-ea"/>
                <a:ea typeface="+mj-ea"/>
              </a:rPr>
              <a:t>Character LCD </a:t>
            </a:r>
            <a:r>
              <a:rPr kumimoji="0" lang="ko-KR" altLang="en-US" sz="2100" b="1" smtClean="0">
                <a:latin typeface="+mj-ea"/>
                <a:ea typeface="+mj-ea"/>
              </a:rPr>
              <a:t>지원</a:t>
            </a:r>
            <a:endParaRPr kumimoji="0" lang="en-US" altLang="ko-KR" sz="2100" b="1" smtClean="0">
              <a:latin typeface="+mj-ea"/>
              <a:ea typeface="+mj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시리얼 방식</a:t>
            </a:r>
            <a:endParaRPr kumimoji="0" lang="en-US" altLang="ko-KR" sz="2100" b="1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패러럴 방식</a:t>
            </a:r>
            <a:endParaRPr lang="ko-KR" altLang="en-US" sz="21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40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B591C3-C190-4CCE-B277-8C34797FFFF4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1075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2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4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50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5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5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5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7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시리얼 </a:t>
            </a:r>
            <a:r>
              <a:rPr lang="en-US" altLang="ko-KR" sz="2800" b="1" smtClean="0">
                <a:latin typeface="+mn-ea"/>
                <a:ea typeface="+mn-ea"/>
              </a:rPr>
              <a:t>LCD </a:t>
            </a:r>
            <a:r>
              <a:rPr lang="ko-KR" altLang="en-US" sz="2800" b="1" smtClean="0">
                <a:latin typeface="+mn-ea"/>
                <a:ea typeface="+mn-ea"/>
              </a:rPr>
              <a:t>디스플레이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0755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8135937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□ 시리얼 </a:t>
            </a:r>
            <a:r>
              <a:rPr kumimoji="0" lang="en-US" altLang="ko-KR" sz="2100" b="1" smtClean="0">
                <a:latin typeface="+mn-ea"/>
                <a:ea typeface="+mn-ea"/>
              </a:rPr>
              <a:t>LCD </a:t>
            </a:r>
            <a:r>
              <a:rPr kumimoji="0" lang="ko-KR" altLang="en-US" sz="2100" b="1" smtClean="0">
                <a:latin typeface="+mn-ea"/>
                <a:ea typeface="+mn-ea"/>
              </a:rPr>
              <a:t>디스플레이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j-ea"/>
                <a:ea typeface="+mj-ea"/>
              </a:rPr>
              <a:t>   □ 데이터를 송신하는데 </a:t>
            </a:r>
            <a:r>
              <a:rPr kumimoji="0" lang="en-US" altLang="ko-KR" sz="2100" b="1" smtClean="0">
                <a:latin typeface="+mj-ea"/>
                <a:ea typeface="+mj-ea"/>
              </a:rPr>
              <a:t>1</a:t>
            </a:r>
            <a:r>
              <a:rPr kumimoji="0" lang="ko-KR" altLang="en-US" sz="2100" b="1" smtClean="0">
                <a:latin typeface="+mj-ea"/>
                <a:ea typeface="+mj-ea"/>
              </a:rPr>
              <a:t>개의 데이터 선만 있으면 됨</a:t>
            </a:r>
            <a:endParaRPr kumimoji="0" lang="en-US" altLang="ko-KR" sz="2100" b="1" smtClean="0">
              <a:latin typeface="+mj-ea"/>
              <a:ea typeface="+mj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</a:t>
            </a:r>
            <a:r>
              <a:rPr lang="en-US" altLang="ko-KR" sz="2100" b="1">
                <a:latin typeface="+mn-ea"/>
                <a:ea typeface="+mn-ea"/>
              </a:rPr>
              <a:t>serial.print(cammand) </a:t>
            </a:r>
            <a:r>
              <a:rPr lang="ko-KR" altLang="en-US" sz="2100" b="1">
                <a:latin typeface="+mn-ea"/>
                <a:ea typeface="+mn-ea"/>
              </a:rPr>
              <a:t>라는 명령어로 </a:t>
            </a:r>
            <a:r>
              <a:rPr lang="en-US" altLang="ko-KR" sz="2100" b="1">
                <a:latin typeface="+mn-ea"/>
                <a:ea typeface="+mn-ea"/>
              </a:rPr>
              <a:t>LCD</a:t>
            </a:r>
            <a:r>
              <a:rPr lang="ko-KR" altLang="en-US" sz="2100" b="1">
                <a:latin typeface="+mn-ea"/>
                <a:ea typeface="+mn-ea"/>
              </a:rPr>
              <a:t>에 다양한 </a:t>
            </a:r>
            <a:r>
              <a:rPr lang="ko-KR" altLang="en-US" sz="2100" b="1" smtClean="0">
                <a:latin typeface="+mn-ea"/>
                <a:ea typeface="+mn-ea"/>
              </a:rPr>
              <a:t>문자를</a:t>
            </a:r>
            <a:endParaRPr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100" b="1">
                <a:latin typeface="+mn-ea"/>
                <a:ea typeface="+mn-ea"/>
              </a:rPr>
              <a:t> </a:t>
            </a:r>
            <a:r>
              <a:rPr lang="en-US" altLang="ko-KR" sz="2100" b="1" smtClean="0">
                <a:latin typeface="+mn-ea"/>
                <a:ea typeface="+mn-ea"/>
              </a:rPr>
              <a:t>    </a:t>
            </a:r>
            <a:r>
              <a:rPr lang="ko-KR" altLang="en-US" sz="2100" b="1" smtClean="0">
                <a:latin typeface="+mn-ea"/>
                <a:ea typeface="+mn-ea"/>
              </a:rPr>
              <a:t> 표시 가능하다</a:t>
            </a:r>
            <a:r>
              <a:rPr lang="en-US" altLang="ko-KR" sz="2100" b="1" smtClean="0">
                <a:latin typeface="+mn-ea"/>
                <a:ea typeface="+mn-ea"/>
              </a:rPr>
              <a:t>.</a:t>
            </a:r>
            <a:endParaRPr kumimoji="0" lang="en-US" altLang="ko-KR" sz="2100" b="1">
              <a:latin typeface="+mn-ea"/>
              <a:ea typeface="+mn-ea"/>
            </a:endParaRP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□ 시리얼 </a:t>
            </a:r>
            <a:r>
              <a:rPr kumimoji="0" lang="en-US" altLang="ko-KR" sz="2100" b="1" smtClean="0">
                <a:latin typeface="+mn-ea"/>
                <a:ea typeface="+mn-ea"/>
              </a:rPr>
              <a:t>LCD </a:t>
            </a:r>
            <a:r>
              <a:rPr kumimoji="0" lang="ko-KR" altLang="en-US" sz="2100" b="1" smtClean="0">
                <a:latin typeface="+mn-ea"/>
                <a:ea typeface="+mn-ea"/>
              </a:rPr>
              <a:t>디스플레이 기능을 지원하기 위해서는 시리얼 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en-US" altLang="ko-KR" sz="2100" b="1">
                <a:latin typeface="+mn-ea"/>
                <a:ea typeface="+mn-ea"/>
              </a:rPr>
              <a:t> </a:t>
            </a:r>
            <a:r>
              <a:rPr kumimoji="0" lang="en-US" altLang="ko-KR" sz="2100" b="1" smtClean="0">
                <a:latin typeface="+mn-ea"/>
                <a:ea typeface="+mn-ea"/>
              </a:rPr>
              <a:t>     LCD </a:t>
            </a:r>
            <a:r>
              <a:rPr kumimoji="0" lang="ko-KR" altLang="en-US" sz="2100" b="1" smtClean="0">
                <a:latin typeface="+mn-ea"/>
                <a:ea typeface="+mn-ea"/>
              </a:rPr>
              <a:t>제품에 시리얼 통신으로 데이터를 수신해서 </a:t>
            </a:r>
            <a:r>
              <a:rPr kumimoji="0" lang="en-US" altLang="ko-KR" sz="2100" b="1" smtClean="0">
                <a:latin typeface="+mn-ea"/>
                <a:ea typeface="+mn-ea"/>
              </a:rPr>
              <a:t>LCD</a:t>
            </a:r>
            <a:r>
              <a:rPr kumimoji="0" lang="ko-KR" altLang="en-US" sz="2100" b="1" smtClean="0">
                <a:latin typeface="+mn-ea"/>
                <a:ea typeface="+mn-ea"/>
              </a:rPr>
              <a:t>에 대신 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en-US" altLang="ko-KR" sz="2100" b="1">
                <a:latin typeface="+mn-ea"/>
                <a:ea typeface="+mn-ea"/>
              </a:rPr>
              <a:t> </a:t>
            </a:r>
            <a:r>
              <a:rPr kumimoji="0" lang="en-US" altLang="ko-KR" sz="2100" b="1" smtClean="0">
                <a:latin typeface="+mn-ea"/>
                <a:ea typeface="+mn-ea"/>
              </a:rPr>
              <a:t>     </a:t>
            </a:r>
            <a:r>
              <a:rPr kumimoji="0" lang="ko-KR" altLang="en-US" sz="2100" b="1" smtClean="0">
                <a:latin typeface="+mn-ea"/>
                <a:ea typeface="+mn-ea"/>
              </a:rPr>
              <a:t>디스플레이를 해주는 별도의 마이크로 프로세서가 필요하다</a:t>
            </a:r>
            <a:r>
              <a:rPr kumimoji="0" lang="en-US" altLang="ko-KR" sz="2100" b="1" smtClean="0">
                <a:latin typeface="+mn-ea"/>
                <a:ea typeface="+mn-ea"/>
              </a:rPr>
              <a:t>.</a:t>
            </a:r>
          </a:p>
          <a:p>
            <a:pPr>
              <a:defRPr/>
            </a:pPr>
            <a:r>
              <a:rPr kumimoji="0" lang="ko-KR" altLang="en-US" sz="2100" b="1" smtClean="0">
                <a:latin typeface="+mn-ea"/>
                <a:ea typeface="+mn-ea"/>
              </a:rPr>
              <a:t>   </a:t>
            </a:r>
            <a:r>
              <a:rPr kumimoji="0" lang="ko-KR" altLang="en-US" sz="2100" b="1">
                <a:latin typeface="+mn-ea"/>
                <a:ea typeface="+mn-ea"/>
              </a:rPr>
              <a:t>□ </a:t>
            </a:r>
            <a:r>
              <a:rPr kumimoji="0" lang="ko-KR" altLang="en-US" sz="2100" b="1" smtClean="0">
                <a:latin typeface="+mn-ea"/>
                <a:ea typeface="+mn-ea"/>
              </a:rPr>
              <a:t>우리가 사용하는 시리얼 </a:t>
            </a:r>
            <a:r>
              <a:rPr kumimoji="0" lang="en-US" altLang="ko-KR" sz="2100" b="1" smtClean="0">
                <a:latin typeface="+mn-ea"/>
                <a:ea typeface="+mn-ea"/>
              </a:rPr>
              <a:t>LCD </a:t>
            </a:r>
            <a:r>
              <a:rPr kumimoji="0" lang="ko-KR" altLang="en-US" sz="2100" b="1" smtClean="0">
                <a:latin typeface="+mn-ea"/>
                <a:ea typeface="+mn-ea"/>
              </a:rPr>
              <a:t>디스플레이 제품에는 이미 이러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en-US" altLang="ko-KR" sz="2100" b="1">
                <a:latin typeface="+mn-ea"/>
                <a:ea typeface="+mn-ea"/>
              </a:rPr>
              <a:t> </a:t>
            </a:r>
            <a:r>
              <a:rPr kumimoji="0" lang="en-US" altLang="ko-KR" sz="2100" b="1" smtClean="0">
                <a:latin typeface="+mn-ea"/>
                <a:ea typeface="+mn-ea"/>
              </a:rPr>
              <a:t>     </a:t>
            </a:r>
            <a:r>
              <a:rPr kumimoji="0" lang="ko-KR" altLang="en-US" sz="2100" b="1" smtClean="0">
                <a:latin typeface="+mn-ea"/>
                <a:ea typeface="+mn-ea"/>
              </a:rPr>
              <a:t>한 기능이 포함되어 있는 마이크로 프로세서가 장착 되어 있</a:t>
            </a:r>
            <a:endParaRPr kumimoji="0" lang="en-US" altLang="ko-KR" sz="2100" b="1" smtClean="0">
              <a:latin typeface="+mn-ea"/>
              <a:ea typeface="+mn-ea"/>
            </a:endParaRPr>
          </a:p>
          <a:p>
            <a:pPr>
              <a:defRPr/>
            </a:pPr>
            <a:r>
              <a:rPr kumimoji="0" lang="en-US" altLang="ko-KR" sz="2100" b="1">
                <a:latin typeface="+mn-ea"/>
                <a:ea typeface="+mn-ea"/>
              </a:rPr>
              <a:t> </a:t>
            </a:r>
            <a:r>
              <a:rPr kumimoji="0" lang="en-US" altLang="ko-KR" sz="2100" b="1" smtClean="0">
                <a:latin typeface="+mn-ea"/>
                <a:ea typeface="+mn-ea"/>
              </a:rPr>
              <a:t>     </a:t>
            </a:r>
            <a:r>
              <a:rPr kumimoji="0" lang="ko-KR" altLang="en-US" sz="2100" b="1" smtClean="0">
                <a:latin typeface="+mn-ea"/>
                <a:ea typeface="+mn-ea"/>
              </a:rPr>
              <a:t>다</a:t>
            </a:r>
            <a:r>
              <a:rPr kumimoji="0" lang="en-US" altLang="ko-KR" sz="2100" b="1" smtClean="0">
                <a:latin typeface="+mn-ea"/>
                <a:ea typeface="+mn-ea"/>
              </a:rPr>
              <a:t>.</a:t>
            </a:r>
            <a:endParaRPr lang="ko-KR" altLang="en-US" sz="2100" b="1">
              <a:latin typeface="+mn-ea"/>
              <a:ea typeface="+mn-ea"/>
            </a:endParaRPr>
          </a:p>
        </p:txBody>
      </p:sp>
      <p:sp>
        <p:nvSpPr>
          <p:cNvPr id="1075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07560" name="_x254810496" descr="EMB000015bc07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652963"/>
            <a:ext cx="3379788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6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07562" name="_x254810416" descr="EMB000015bc07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3" y="4449763"/>
            <a:ext cx="30130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0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ADE34D-94E6-42D4-B10F-CBD6B88DC02E}" type="slidenum">
              <a:rPr lang="ko-KR" altLang="en-US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10854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4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6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0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4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7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시리얼 </a:t>
            </a:r>
            <a:r>
              <a:rPr lang="en-US" altLang="ko-KR" sz="2800" b="1" smtClean="0">
                <a:latin typeface="+mn-ea"/>
                <a:ea typeface="+mn-ea"/>
              </a:rPr>
              <a:t>LCD </a:t>
            </a:r>
            <a:r>
              <a:rPr lang="ko-KR" altLang="en-US" sz="2800" b="1" smtClean="0">
                <a:latin typeface="+mn-ea"/>
                <a:ea typeface="+mn-ea"/>
              </a:rPr>
              <a:t>디스플레이 </a:t>
            </a:r>
            <a:r>
              <a:rPr lang="en-US" altLang="ko-KR" sz="2800" b="1" smtClean="0">
                <a:latin typeface="+mn-ea"/>
                <a:ea typeface="+mn-ea"/>
              </a:rPr>
              <a:t>- </a:t>
            </a:r>
            <a:r>
              <a:rPr lang="ko-KR" altLang="en-US" sz="2800" b="1" smtClean="0">
                <a:latin typeface="+mn-ea"/>
                <a:ea typeface="+mn-ea"/>
              </a:rPr>
              <a:t>배선도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085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8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85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08585" name="_x254813616" descr="EMB000015bc08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106488"/>
            <a:ext cx="4967287" cy="527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4083050" y="1916113"/>
            <a:ext cx="4889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latin typeface="+mn-ea"/>
              </a:rPr>
              <a:t>D1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C9416-9386-4AC5-AD51-C5151043D5E6}" type="slidenum">
              <a:rPr lang="ko-KR" altLang="en-US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1095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7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7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7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7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8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8" name="Rectangle 6"/>
          <p:cNvSpPr>
            <a:spLocks noChangeArrowheads="1"/>
          </p:cNvSpPr>
          <p:nvPr/>
        </p:nvSpPr>
        <p:spPr bwMode="auto">
          <a:xfrm>
            <a:off x="1908175" y="3706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5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6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60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60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smtClean="0">
                <a:latin typeface="+mn-ea"/>
                <a:ea typeface="+mn-ea"/>
              </a:rPr>
              <a:t>시리얼 </a:t>
            </a:r>
            <a:r>
              <a:rPr lang="en-US" altLang="ko-KR" sz="2800" b="1" smtClean="0">
                <a:latin typeface="+mn-ea"/>
                <a:ea typeface="+mn-ea"/>
              </a:rPr>
              <a:t>LCD </a:t>
            </a:r>
            <a:r>
              <a:rPr lang="ko-KR" altLang="en-US" sz="2800" b="1" smtClean="0">
                <a:latin typeface="+mn-ea"/>
                <a:ea typeface="+mn-ea"/>
              </a:rPr>
              <a:t>디스플레이 </a:t>
            </a:r>
            <a:r>
              <a:rPr lang="en-US" altLang="ko-KR" sz="2800" b="1" smtClean="0">
                <a:latin typeface="+mn-ea"/>
                <a:ea typeface="+mn-ea"/>
              </a:rPr>
              <a:t>- </a:t>
            </a:r>
            <a:r>
              <a:rPr lang="ko-KR" altLang="en-US" sz="2800" b="1" smtClean="0">
                <a:latin typeface="+mn-ea"/>
                <a:ea typeface="+mn-ea"/>
              </a:rPr>
              <a:t>스케치</a:t>
            </a:r>
            <a:endParaRPr lang="ko-KR" altLang="en-US" sz="2800" b="1">
              <a:latin typeface="+mn-ea"/>
              <a:ea typeface="+mn-ea"/>
            </a:endParaRPr>
          </a:p>
        </p:txBody>
      </p:sp>
      <p:sp>
        <p:nvSpPr>
          <p:cNvPr id="10960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6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960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68313" y="1125538"/>
            <a:ext cx="8135937" cy="4016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void setup()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{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    </a:t>
            </a:r>
            <a:r>
              <a:rPr lang="en-US" altLang="ko-KR" sz="1700" b="1" dirty="0" err="1">
                <a:latin typeface="Adobe Fan Heiti Std B" pitchFamily="34" charset="-128"/>
                <a:ea typeface="Adobe Fan Heiti Std B" pitchFamily="34" charset="-128"/>
              </a:rPr>
              <a:t>Serial.begin</a:t>
            </a: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(9600);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}</a:t>
            </a:r>
          </a:p>
          <a:p>
            <a:pPr latinLnBrk="0">
              <a:defRPr/>
            </a:pPr>
            <a:endParaRPr lang="en-US" altLang="ko-KR" sz="1700" b="1" dirty="0">
              <a:latin typeface="Adobe Fan Heiti Std B" pitchFamily="34" charset="-128"/>
              <a:ea typeface="Adobe Fan Heiti Std B" pitchFamily="34" charset="-128"/>
            </a:endParaRP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void loop()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{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    </a:t>
            </a:r>
            <a:r>
              <a:rPr lang="en-US" altLang="ko-KR" sz="1700" b="1" dirty="0" err="1">
                <a:latin typeface="Adobe Fan Heiti Std B" pitchFamily="34" charset="-128"/>
                <a:ea typeface="Adobe Fan Heiti Std B" pitchFamily="34" charset="-128"/>
              </a:rPr>
              <a:t>Serial.print</a:t>
            </a: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("$CLEAR\r\n");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    </a:t>
            </a:r>
            <a:r>
              <a:rPr lang="en-US" altLang="ko-KR" sz="1700" b="1" dirty="0" err="1">
                <a:latin typeface="Adobe Fan Heiti Std B" pitchFamily="34" charset="-128"/>
                <a:ea typeface="Adobe Fan Heiti Std B" pitchFamily="34" charset="-128"/>
              </a:rPr>
              <a:t>Serial.print</a:t>
            </a: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("$GO 1 4\r\n");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    </a:t>
            </a:r>
            <a:r>
              <a:rPr lang="en-US" altLang="ko-KR" sz="1700" b="1" dirty="0" err="1">
                <a:latin typeface="Adobe Fan Heiti Std B" pitchFamily="34" charset="-128"/>
                <a:ea typeface="Adobe Fan Heiti Std B" pitchFamily="34" charset="-128"/>
              </a:rPr>
              <a:t>Serial.print</a:t>
            </a: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("$PRINT Welcome to\r\n");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    </a:t>
            </a:r>
            <a:r>
              <a:rPr lang="en-US" altLang="ko-KR" sz="1700" b="1" dirty="0" err="1">
                <a:latin typeface="Adobe Fan Heiti Std B" pitchFamily="34" charset="-128"/>
                <a:ea typeface="Adobe Fan Heiti Std B" pitchFamily="34" charset="-128"/>
              </a:rPr>
              <a:t>Serial.print</a:t>
            </a: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("$GO 2 1\r\n");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    </a:t>
            </a:r>
            <a:r>
              <a:rPr lang="en-US" altLang="ko-KR" sz="1700" b="1" dirty="0" err="1">
                <a:latin typeface="Adobe Fan Heiti Std B" pitchFamily="34" charset="-128"/>
                <a:ea typeface="Adobe Fan Heiti Std B" pitchFamily="34" charset="-128"/>
              </a:rPr>
              <a:t>Serial.print</a:t>
            </a: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("$PRINT www.jkelec.co.kr\r\n");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    </a:t>
            </a:r>
            <a:r>
              <a:rPr lang="en-US" altLang="ko-KR" sz="1700" b="1" dirty="0" err="1">
                <a:latin typeface="Adobe Fan Heiti Std B" pitchFamily="34" charset="-128"/>
                <a:ea typeface="Adobe Fan Heiti Std B" pitchFamily="34" charset="-128"/>
              </a:rPr>
              <a:t>Serial.print</a:t>
            </a: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("$CURSOR 1 1\r\n");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    delay(1000);</a:t>
            </a:r>
          </a:p>
          <a:p>
            <a:pPr latinLnBrk="0">
              <a:defRPr/>
            </a:pPr>
            <a:r>
              <a:rPr lang="en-US" altLang="ko-KR" sz="1700" b="1" dirty="0">
                <a:latin typeface="Adobe Fan Heiti Std B" pitchFamily="34" charset="-128"/>
                <a:ea typeface="Adobe Fan Heiti Std B" pitchFamily="34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011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7" y="0"/>
            <a:ext cx="7937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8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499004" cy="5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68313" y="333375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 err="1" smtClean="0">
                <a:latin typeface="+mn-ea"/>
                <a:ea typeface="+mn-ea"/>
              </a:rPr>
              <a:t>패러럴</a:t>
            </a:r>
            <a:r>
              <a:rPr lang="ko-KR" altLang="en-US" sz="2800" b="1" dirty="0" smtClean="0">
                <a:latin typeface="+mn-ea"/>
                <a:ea typeface="+mn-ea"/>
              </a:rPr>
              <a:t> </a:t>
            </a:r>
            <a:r>
              <a:rPr lang="en-US" altLang="ko-KR" sz="2800" b="1" dirty="0" smtClean="0">
                <a:latin typeface="+mn-ea"/>
                <a:ea typeface="+mn-ea"/>
              </a:rPr>
              <a:t>LCD </a:t>
            </a:r>
            <a:r>
              <a:rPr lang="ko-KR" altLang="en-US" sz="2800" b="1" dirty="0" smtClean="0">
                <a:latin typeface="+mn-ea"/>
                <a:ea typeface="+mn-ea"/>
              </a:rPr>
              <a:t>디스플레이 </a:t>
            </a:r>
            <a:r>
              <a:rPr lang="en-US" altLang="ko-KR" sz="2800" b="1" dirty="0" smtClean="0">
                <a:latin typeface="+mn-ea"/>
                <a:ea typeface="+mn-ea"/>
              </a:rPr>
              <a:t>– 4bit</a:t>
            </a:r>
            <a:endParaRPr lang="ko-KR" altLang="en-US" sz="2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158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ED457A-ABC9-4B89-B046-5B6B709B9471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111250"/>
            <a:ext cx="8177213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362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925</Words>
  <Application>Microsoft Office PowerPoint</Application>
  <PresentationFormat>화면 슬라이드 쇼(4:3)</PresentationFormat>
  <Paragraphs>202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Adobe Fan Heiti Std B</vt:lpstr>
      <vt:lpstr>굴림</vt:lpstr>
      <vt:lpstr>나눔명조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 E Jeong</dc:creator>
  <cp:lastModifiedBy>Jeong Tae Eui</cp:lastModifiedBy>
  <cp:revision>72</cp:revision>
  <dcterms:created xsi:type="dcterms:W3CDTF">2013-07-14T23:53:04Z</dcterms:created>
  <dcterms:modified xsi:type="dcterms:W3CDTF">2020-04-19T00:47:42Z</dcterms:modified>
</cp:coreProperties>
</file>